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9" r:id="rId2"/>
  </p:sldMasterIdLst>
  <p:notesMasterIdLst>
    <p:notesMasterId r:id="rId19"/>
  </p:notesMasterIdLst>
  <p:sldIdLst>
    <p:sldId id="257" r:id="rId3"/>
    <p:sldId id="266" r:id="rId4"/>
    <p:sldId id="271" r:id="rId5"/>
    <p:sldId id="276" r:id="rId6"/>
    <p:sldId id="269" r:id="rId7"/>
    <p:sldId id="262" r:id="rId8"/>
    <p:sldId id="275" r:id="rId9"/>
    <p:sldId id="270" r:id="rId10"/>
    <p:sldId id="283" r:id="rId11"/>
    <p:sldId id="284" r:id="rId12"/>
    <p:sldId id="267" r:id="rId13"/>
    <p:sldId id="273" r:id="rId14"/>
    <p:sldId id="279" r:id="rId15"/>
    <p:sldId id="278" r:id="rId16"/>
    <p:sldId id="265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A89968"/>
    <a:srgbClr val="FFF7E9"/>
    <a:srgbClr val="004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3" autoAdjust="0"/>
    <p:restoredTop sz="94679"/>
  </p:normalViewPr>
  <p:slideViewPr>
    <p:cSldViewPr snapToGrid="0" snapToObjects="1">
      <p:cViewPr varScale="1">
        <p:scale>
          <a:sx n="105" d="100"/>
          <a:sy n="105" d="100"/>
        </p:scale>
        <p:origin x="17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84349-FD2A-4F79-9E92-C0EF7C265E5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3013F-DC59-470B-9886-6EC71C92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0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013F-DC59-470B-9886-6EC71C920F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1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013F-DC59-470B-9886-6EC71C920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6B05-DD10-41D8-A6F6-409DE80243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7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6B05-DD10-41D8-A6F6-409DE80243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3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6B05-DD10-41D8-A6F6-409DE80243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6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Chelsea Polly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6B05-DD10-41D8-A6F6-409DE8024370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1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 Polly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6B05-DD10-41D8-A6F6-409DE80243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013F-DC59-470B-9886-6EC71C920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013F-DC59-470B-9886-6EC71C920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1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013F-DC59-470B-9886-6EC71C920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013F-DC59-470B-9886-6EC71C920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4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013F-DC59-470B-9886-6EC71C920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013F-DC59-470B-9886-6EC71C920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5899FD-F8AE-E443-A2F6-2D3475A27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08" y="1122363"/>
            <a:ext cx="8197385" cy="2387600"/>
          </a:xfrm>
        </p:spPr>
        <p:txBody>
          <a:bodyPr lIns="0" tIns="0" rIns="0" bIns="0" anchor="b">
            <a:noAutofit/>
          </a:bodyPr>
          <a:lstStyle>
            <a:lvl1pPr algn="l">
              <a:defRPr sz="6000" cap="all" spc="75" baseline="0">
                <a:solidFill>
                  <a:srgbClr val="A8996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08" y="3602038"/>
            <a:ext cx="8197385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C8CD65-8B95-6F49-866F-118D605EB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2608" y="5951623"/>
            <a:ext cx="1308085" cy="5587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/>
          <p:nvPr userDrawn="1"/>
        </p:nvCxnSpPr>
        <p:spPr>
          <a:xfrm>
            <a:off x="473308" y="5721180"/>
            <a:ext cx="819738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7FF35A2-5C5B-9443-A3D8-4D6A1DF24F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308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B252F-CFCB-BE48-886C-D4E113BC4D1C}"/>
              </a:ext>
            </a:extLst>
          </p:cNvPr>
          <p:cNvSpPr txBox="1"/>
          <p:nvPr userDrawn="1"/>
        </p:nvSpPr>
        <p:spPr>
          <a:xfrm>
            <a:off x="4541801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August 24, 2023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2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3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2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A4A43D-6E1F-F544-9C17-7F03890F09FB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82459-1B0A-ED4D-8E2A-B2F5E8F16413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011B8-29CE-4540-9F7B-4E7EC2680332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6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A82D67-8B99-4A4E-AD2C-26851899850A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E94EC-592F-F747-96CA-B134450792FF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E49C1-5D36-9E45-8FA4-51BCF677C944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5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75D5A-511F-7E45-B9F0-4EE36EB538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13691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79FE-A84B-D04F-851A-61661A8B515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3D79D4-2FE0-604F-B7F6-3004266CD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55384-0657-2D4F-89DB-43B6F745932E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8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45AB82-9E26-4D48-B592-8CA72D5474F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579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6579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581BA-CB62-8944-B758-D71BAA6C5BA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755BC2-15F9-8747-B3AA-AF9CE20F2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3CD532-F17B-E740-B51B-02F6182DD384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9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5899FD-F8AE-E443-A2F6-2D3475A27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08" y="1122363"/>
            <a:ext cx="8197385" cy="2387600"/>
          </a:xfrm>
        </p:spPr>
        <p:txBody>
          <a:bodyPr lIns="0" tIns="0" rIns="0" bIns="0" anchor="b">
            <a:noAutofit/>
          </a:bodyPr>
          <a:lstStyle>
            <a:lvl1pPr algn="l">
              <a:defRPr sz="6000" cap="all" spc="75" baseline="0">
                <a:solidFill>
                  <a:srgbClr val="A8996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08" y="3602038"/>
            <a:ext cx="8197385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/>
          <p:nvPr userDrawn="1"/>
        </p:nvCxnSpPr>
        <p:spPr>
          <a:xfrm>
            <a:off x="473308" y="5721180"/>
            <a:ext cx="819738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7FF35A2-5C5B-9443-A3D8-4D6A1DF24F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308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B252F-CFCB-BE48-886C-D4E113BC4D1C}"/>
              </a:ext>
            </a:extLst>
          </p:cNvPr>
          <p:cNvSpPr txBox="1"/>
          <p:nvPr userDrawn="1"/>
        </p:nvSpPr>
        <p:spPr>
          <a:xfrm>
            <a:off x="359725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August 24, 2023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2A5369-ADFB-5546-8685-66F3414C4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75181" y="5934877"/>
            <a:ext cx="2168447" cy="6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7223A9-D871-8142-A87A-BE156457A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6" t="5810" r="795" b="25539"/>
          <a:stretch/>
        </p:blipFill>
        <p:spPr>
          <a:xfrm rot="16200000">
            <a:off x="4127154" y="1841153"/>
            <a:ext cx="6858005" cy="317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87849-F4CC-D543-B821-90B0154A0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5968310" y="0"/>
            <a:ext cx="3175688" cy="1575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EBCC6-D9C3-A04C-84D6-E0EAC530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August 24, 2023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FCE3F3-F762-C142-A833-EEF7E0C9E0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99842" y="252151"/>
            <a:ext cx="2168447" cy="6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DD08C5-12D6-314D-BB01-F838ADE6620E}"/>
              </a:ext>
            </a:extLst>
          </p:cNvPr>
          <p:cNvSpPr/>
          <p:nvPr userDrawn="1"/>
        </p:nvSpPr>
        <p:spPr>
          <a:xfrm>
            <a:off x="4943" y="0"/>
            <a:ext cx="9139057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B1B761A-27A7-E640-AAA0-157C2096C6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8310" y="0"/>
            <a:ext cx="317569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 Department</a:t>
            </a:r>
          </a:p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August 24, 2023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F1BFC3D-FD45-B747-8EE7-777A47B105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3308" y="5947130"/>
            <a:ext cx="2168447" cy="6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5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7223A9-D871-8142-A87A-BE156457A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6" t="5810" r="795" b="25539"/>
          <a:stretch/>
        </p:blipFill>
        <p:spPr>
          <a:xfrm rot="16200000">
            <a:off x="4127154" y="1841153"/>
            <a:ext cx="6858005" cy="317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87849-F4CC-D543-B821-90B0154A0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5968310" y="0"/>
            <a:ext cx="3175688" cy="157555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31873" y="248504"/>
            <a:ext cx="981075" cy="41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EBCC6-D9C3-A04C-84D6-E0EAC530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August 24, 2023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6021DE-946F-2444-ABF9-77B088E73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3E9BB7-9653-7845-ABEC-CFC6D55917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99841" y="252150"/>
            <a:ext cx="2168449" cy="663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FC574-4858-E640-99C2-16CD9E1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98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4500" cap="all" spc="75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23AA-2197-0446-AB42-D28BA422D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0298" y="482917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5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E8BA0-9E2C-CF44-BABD-55B346783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061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50" b="1" cap="all" spc="75" baseline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451DA1-6FA8-4E4D-A5F4-77545F145275}"/>
              </a:ext>
            </a:extLst>
          </p:cNvPr>
          <p:cNvCxnSpPr>
            <a:cxnSpLocks/>
          </p:cNvCxnSpPr>
          <p:nvPr userDrawn="1"/>
        </p:nvCxnSpPr>
        <p:spPr>
          <a:xfrm>
            <a:off x="495061" y="5523468"/>
            <a:ext cx="564732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2D5FF7-C44F-5149-AC5F-9B7A8D72CC3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0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7115E2-1332-DE4E-9F47-45778FE19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C418389-F925-E946-B7F1-019A85A89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86022" y="252150"/>
            <a:ext cx="1382268" cy="4226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0A6A17-9EB7-1E40-85C0-F057028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5400" cap="all" spc="75" baseline="0">
                <a:solidFill>
                  <a:srgbClr val="041E4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8DFEB7-3679-3547-A29F-A715A5617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503" y="519858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004C9D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0E59F6F-70DD-D44B-B463-CE6EDC04F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266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cap="all" spc="75" baseline="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C6FB1D-2182-9F4E-AC14-7D349148A75A}"/>
              </a:ext>
            </a:extLst>
          </p:cNvPr>
          <p:cNvCxnSpPr>
            <a:cxnSpLocks/>
          </p:cNvCxnSpPr>
          <p:nvPr userDrawn="1"/>
        </p:nvCxnSpPr>
        <p:spPr>
          <a:xfrm>
            <a:off x="496266" y="5892878"/>
            <a:ext cx="4771473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E26DA4-655B-2946-B7D6-97ACB07E886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5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88C09-1C04-D749-9B9A-1954A04E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7861679-0949-EB4A-ACE2-F1813F1B8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34191" y="5091566"/>
            <a:ext cx="475620" cy="5936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84226E-17CF-7548-AEF6-B1745AB3BC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2976" y="2213555"/>
            <a:ext cx="318050" cy="2578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157" y="2743843"/>
            <a:ext cx="4949686" cy="2082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7AC5AD-AAA8-F94B-89F5-5C791EAEA628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5791969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7CD86C0-2677-F24C-8C5B-0A47797772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5254" y="6114757"/>
            <a:ext cx="2168448" cy="6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59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258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45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10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4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08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A4A43D-6E1F-F544-9C17-7F03890F09FB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82459-1B0A-ED4D-8E2A-B2F5E8F16413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B591A6-D74A-9741-9B8B-CA0603BDE1D1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5791969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6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DD08C5-12D6-314D-BB01-F838ADE6620E}"/>
              </a:ext>
            </a:extLst>
          </p:cNvPr>
          <p:cNvSpPr/>
          <p:nvPr userDrawn="1"/>
        </p:nvSpPr>
        <p:spPr>
          <a:xfrm>
            <a:off x="4943" y="0"/>
            <a:ext cx="9139057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B1B761A-27A7-E640-AAA0-157C2096C6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8310" y="0"/>
            <a:ext cx="317569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3308" y="5951622"/>
            <a:ext cx="1087135" cy="464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 Department</a:t>
            </a:r>
          </a:p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August 24, 2023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64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A82D67-8B99-4A4E-AD2C-26851899850A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E94EC-592F-F747-96CA-B134450792FF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72CE00-E12D-CF4F-8128-74B9CD1C19BD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5791969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83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75D5A-511F-7E45-B9F0-4EE36EB538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13691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79FE-A84B-D04F-851A-61661A8B515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B7169C-8594-5949-8F3C-2C6C0C845B2B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5791969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CA7F1858-0CE6-E64A-AD06-8767BE361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254" y="6114757"/>
            <a:ext cx="2168448" cy="6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1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45AB82-9E26-4D48-B592-8CA72D5474F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579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6579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581BA-CB62-8944-B758-D71BAA6C5BA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BD2FD-8ECF-FE49-A267-4BCDFE705972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5791969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CB8F01B6-8E77-0248-9337-0C6289BA9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254" y="6114757"/>
            <a:ext cx="2168448" cy="6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0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7EDA7E-9600-A445-BD08-18A82ABED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FC574-4858-E640-99C2-16CD9E1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98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4500" cap="all" spc="75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23AA-2197-0446-AB42-D28BA422D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0298" y="482917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5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E8BA0-9E2C-CF44-BABD-55B346783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061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50" b="1" cap="all" spc="75" baseline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451DA1-6FA8-4E4D-A5F4-77545F145275}"/>
              </a:ext>
            </a:extLst>
          </p:cNvPr>
          <p:cNvCxnSpPr>
            <a:cxnSpLocks/>
          </p:cNvCxnSpPr>
          <p:nvPr userDrawn="1"/>
        </p:nvCxnSpPr>
        <p:spPr>
          <a:xfrm>
            <a:off x="495061" y="5523468"/>
            <a:ext cx="564732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2D5FF7-C44F-5149-AC5F-9B7A8D72CC3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D97C0F9-3EF1-024C-88FF-B7B3D56B3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0A6A17-9EB7-1E40-85C0-F057028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5400" cap="all" spc="75" baseline="0">
                <a:solidFill>
                  <a:srgbClr val="041E4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8DFEB7-3679-3547-A29F-A715A5617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503" y="519858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004C9D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0E59F6F-70DD-D44B-B463-CE6EDC04F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266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cap="all" spc="75" baseline="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C6FB1D-2182-9F4E-AC14-7D349148A75A}"/>
              </a:ext>
            </a:extLst>
          </p:cNvPr>
          <p:cNvCxnSpPr>
            <a:cxnSpLocks/>
          </p:cNvCxnSpPr>
          <p:nvPr userDrawn="1"/>
        </p:nvCxnSpPr>
        <p:spPr>
          <a:xfrm>
            <a:off x="496266" y="5892878"/>
            <a:ext cx="4771473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E26DA4-655B-2946-B7D6-97ACB07E886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88C09-1C04-D749-9B9A-1954A04E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7861679-0949-EB4A-ACE2-F1813F1B8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34191" y="5091566"/>
            <a:ext cx="475620" cy="5936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84226E-17CF-7548-AEF6-B1745AB3BC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2976" y="2213555"/>
            <a:ext cx="318050" cy="2578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157" y="2743843"/>
            <a:ext cx="4949686" cy="2082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EEDA355-16BA-4045-AB40-B2E42E52C7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0596CC-E67E-4D43-8335-B5EC617C230E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6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8.sv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67BACB3-57D2-274D-AAA8-1235CE8B7DD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77466" y="2888628"/>
            <a:ext cx="2929471" cy="3773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DD9963-F0D9-1E47-870E-622FC055FF5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00E7E4-26A6-9D4E-8217-560389A19CAD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B9EB1D-AE07-7246-984D-F4D46B6F516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45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041E4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67BACB3-57D2-274D-AAA8-1235CE8B7DD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77466" y="2888628"/>
            <a:ext cx="2929471" cy="3773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9EB1D-AE07-7246-984D-F4D46B6F516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209DA2-F46B-D049-9BAF-DA0C4D1FAFC1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5791969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67B889DE-9A5C-E146-A2C2-78F27955B69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85254" y="6114757"/>
            <a:ext cx="2168448" cy="6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041E4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m.maxient.com/reportingform.php?UnivofAkron&amp;layout_id=11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893494A-130E-4D0E-9D8D-CB6F27185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Title IX </a:t>
            </a:r>
          </a:p>
          <a:p>
            <a:r>
              <a:rPr lang="en-US" dirty="0"/>
              <a:t>For Graduate Assistants</a:t>
            </a:r>
          </a:p>
        </p:txBody>
      </p:sp>
    </p:spTree>
    <p:extLst>
      <p:ext uri="{BB962C8B-B14F-4D97-AF65-F5344CB8AC3E}">
        <p14:creationId xmlns:p14="http://schemas.microsoft.com/office/powerpoint/2010/main" val="266630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DC674-5626-4238-BD18-8830FBB1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5553-46BE-4ABC-81B0-31455271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Responding after the report</a:t>
            </a:r>
          </a:p>
          <a:p>
            <a:pPr marL="857250" lvl="1" indent="-342900"/>
            <a:r>
              <a:rPr lang="en-US" dirty="0"/>
              <a:t>It is okay to say hello or ask how they are doing</a:t>
            </a:r>
          </a:p>
          <a:p>
            <a:pPr marL="857250" lvl="1" indent="-342900"/>
            <a:r>
              <a:rPr lang="en-US" dirty="0"/>
              <a:t>Allow the student to bring up the events if they wish to do so </a:t>
            </a:r>
          </a:p>
          <a:p>
            <a:pPr marL="857250" lvl="1" indent="-342900"/>
            <a:r>
              <a:rPr lang="en-US" dirty="0"/>
              <a:t>Keep the information private</a:t>
            </a:r>
          </a:p>
          <a:p>
            <a:pPr marL="857250" lvl="1" indent="-342900"/>
            <a:r>
              <a:rPr lang="en-US" dirty="0"/>
              <a:t>Don’t treat the student differently</a:t>
            </a:r>
          </a:p>
        </p:txBody>
      </p:sp>
    </p:spTree>
    <p:extLst>
      <p:ext uri="{BB962C8B-B14F-4D97-AF65-F5344CB8AC3E}">
        <p14:creationId xmlns:p14="http://schemas.microsoft.com/office/powerpoint/2010/main" val="337281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9618-A0A4-44D6-8309-79B08D2F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95D94-0BF6-45F2-80BF-0159E1A8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342900" indent="-342900"/>
            <a:r>
              <a:rPr lang="en-US" sz="2400" dirty="0"/>
              <a:t>A Deputy Title IX Coordinator will reach out to the individual to offer support and discuss options.  It is their choice if they wish to participate in the process</a:t>
            </a:r>
          </a:p>
          <a:p>
            <a:pPr marL="342900" indent="-342900"/>
            <a:r>
              <a:rPr lang="en-US" sz="2400" dirty="0"/>
              <a:t>If the individual wishes to proceed, the issue will be investigated with both parties receiving notice and having the opportunity to participate in the investigation</a:t>
            </a:r>
          </a:p>
          <a:p>
            <a:pPr marL="342900" indent="-342900"/>
            <a:r>
              <a:rPr lang="en-US" sz="2400" dirty="0"/>
              <a:t>A hearing is held after the investigation to determine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65355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E1E4-F045-4F87-A97D-A62434EC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of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555A1-B06D-4A01-8AF3-41522ACB4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837" y="2092989"/>
            <a:ext cx="6992326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7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B569-F060-47C8-A3FE-FF0723AF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D4814-56A3-4A05-B67B-E3F9772B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657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Georgia"/>
              </a:rPr>
              <a:t>Retaliation is strictly forbidden against any individual who makes a report, is accused of misconduct or who participates in an investigation.</a:t>
            </a:r>
          </a:p>
          <a:p>
            <a:r>
              <a:rPr lang="en-US" dirty="0">
                <a:latin typeface="Georgia"/>
              </a:rPr>
              <a:t>Reporting allows for, but does not necessarily require, a formal complaint/investigation.</a:t>
            </a:r>
          </a:p>
          <a:p>
            <a:r>
              <a:rPr lang="en-US" dirty="0">
                <a:latin typeface="Georgia"/>
              </a:rPr>
              <a:t>Reporting </a:t>
            </a:r>
            <a:r>
              <a:rPr lang="en-US" b="1" dirty="0">
                <a:latin typeface="Georgia"/>
              </a:rPr>
              <a:t>does not require</a:t>
            </a:r>
            <a:r>
              <a:rPr lang="en-US" dirty="0">
                <a:latin typeface="Georgia"/>
              </a:rPr>
              <a:t> students to respond to outreach or participate in any University meetings or proceedings.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9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A286-94F7-4344-8FBE-8FE61466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IX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A5182-338B-43A8-8234-67A40F1A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Chelsea Polly – Title IX Coordinator</a:t>
            </a:r>
          </a:p>
          <a:p>
            <a:pPr lvl="1"/>
            <a:r>
              <a:rPr lang="en-US" sz="1800" dirty="0"/>
              <a:t>330-972-7276 or cpolly@uakron.edu</a:t>
            </a:r>
          </a:p>
          <a:p>
            <a:r>
              <a:rPr lang="en-US" sz="2000" dirty="0"/>
              <a:t>Mike Strong – Deputy Title IX Coordinator for Students</a:t>
            </a:r>
          </a:p>
          <a:p>
            <a:pPr lvl="1"/>
            <a:r>
              <a:rPr lang="en-US" sz="1800" dirty="0"/>
              <a:t>330-972-6048 or mstrong@uakron.edu</a:t>
            </a:r>
          </a:p>
          <a:p>
            <a:r>
              <a:rPr lang="en-US" sz="2000" dirty="0"/>
              <a:t>Jacklin Wallgren – Deputy Title IX Coordinator for Athletics</a:t>
            </a:r>
          </a:p>
          <a:p>
            <a:pPr lvl="1"/>
            <a:r>
              <a:rPr lang="en-US" sz="1800" dirty="0"/>
              <a:t>330-972-5512 or jwallgren@uakron.edu</a:t>
            </a:r>
          </a:p>
        </p:txBody>
      </p:sp>
    </p:spTree>
    <p:extLst>
      <p:ext uri="{BB962C8B-B14F-4D97-AF65-F5344CB8AC3E}">
        <p14:creationId xmlns:p14="http://schemas.microsoft.com/office/powerpoint/2010/main" val="58524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A74B-4314-41F8-A986-FC5E945B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453E-1181-45F2-BE40-F862CFE71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9" y="1623324"/>
            <a:ext cx="8796042" cy="4351338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Hope </a:t>
            </a:r>
            <a:r>
              <a:rPr lang="en-US" dirty="0"/>
              <a:t>&amp; Healing (Rape Crisis Center) – Suite 246 Rec Center – 330-434-7273 (24/7 hotline)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Counseling &amp; </a:t>
            </a:r>
            <a:r>
              <a:rPr lang="en-US" dirty="0"/>
              <a:t>Testing Center – Simmons 306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Health Services – Suite 260 Rec Center</a:t>
            </a:r>
          </a:p>
          <a:p>
            <a:endParaRPr lang="en-US" dirty="0"/>
          </a:p>
          <a:p>
            <a:pPr marL="342900" indent="-342900"/>
            <a:r>
              <a:rPr lang="en-US" dirty="0"/>
              <a:t>Support Guide</a:t>
            </a:r>
          </a:p>
        </p:txBody>
      </p:sp>
    </p:spTree>
    <p:extLst>
      <p:ext uri="{BB962C8B-B14F-4D97-AF65-F5344CB8AC3E}">
        <p14:creationId xmlns:p14="http://schemas.microsoft.com/office/powerpoint/2010/main" val="150792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3D10-6CE8-47CD-ABE0-87495C0A0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12" y="3137740"/>
            <a:ext cx="8197385" cy="1301726"/>
          </a:xfrm>
        </p:spPr>
        <p:txBody>
          <a:bodyPr/>
          <a:lstStyle/>
          <a:p>
            <a:pPr algn="ctr"/>
            <a:r>
              <a:rPr lang="en-US" dirty="0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70762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A1E5-A194-4711-A89B-3681D1ED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F4C7-136E-4E8A-8505-713BB40E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University commitment to creating an inclusive, welcoming environment for students and employees</a:t>
            </a:r>
          </a:p>
          <a:p>
            <a:pPr marL="342900" indent="-342900"/>
            <a:r>
              <a:rPr lang="en-US" dirty="0"/>
              <a:t>Support offered to those impacted by these issues</a:t>
            </a:r>
          </a:p>
          <a:p>
            <a:pPr marL="342900" indent="-342900"/>
            <a:r>
              <a:rPr lang="en-US" dirty="0"/>
              <a:t>Everyone has a role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1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DA2D-0BC7-45C6-98CE-5BC4A669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title 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6A510-E700-417E-B0EB-B25977E46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/>
              <a:t>The type of conduct that is required to be reported includes but is not limited to:</a:t>
            </a:r>
            <a:endParaRPr lang="en-US" sz="2000" dirty="0"/>
          </a:p>
          <a:p>
            <a:pPr lvl="0"/>
            <a:r>
              <a:rPr lang="en-US" sz="1800" dirty="0"/>
              <a:t>Sexual misconduct, which includes any sexual act directed against another person without their consent, including sexual assault, sexual exploitation, and indecent exposure.</a:t>
            </a:r>
          </a:p>
          <a:p>
            <a:pPr lvl="0"/>
            <a:r>
              <a:rPr lang="en-US" sz="1800" dirty="0"/>
              <a:t>Intimate partner violence or interpersonal violence (dating violence, domestic violence, stalking, battery).</a:t>
            </a:r>
          </a:p>
          <a:p>
            <a:pPr lvl="0"/>
            <a:r>
              <a:rPr lang="en-US" sz="1800" dirty="0"/>
              <a:t>Sexual harassment (quid pro quo, hostile environment, retaliation).</a:t>
            </a:r>
          </a:p>
          <a:p>
            <a:pPr lvl="0"/>
            <a:r>
              <a:rPr lang="en-US" sz="1800" dirty="0"/>
              <a:t>Gender-based discrimination.</a:t>
            </a:r>
          </a:p>
          <a:p>
            <a:pPr lvl="0"/>
            <a:r>
              <a:rPr lang="en-US" sz="1800" dirty="0"/>
              <a:t>Retaliation against any individual for reporting conduct under Title IX, participating in an investigation under Title IX or acting as a witness in a Title IX investigation or proceeding.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0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FF52-5CAA-4492-93F3-9294A2B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/>
              </a:rPr>
              <a:t>Why Should I </a:t>
            </a:r>
            <a:r>
              <a:rPr lang="en-US" dirty="0">
                <a:latin typeface="Impact"/>
              </a:rPr>
              <a:t>report?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67FE9-E803-4423-AAE6-16074787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Georgia"/>
              </a:rPr>
              <a:t>UA conducted a study in 2022 to determine the experiences of its students</a:t>
            </a:r>
          </a:p>
          <a:p>
            <a:r>
              <a:rPr lang="en-US" sz="2000" dirty="0">
                <a:latin typeface="Georgia"/>
              </a:rPr>
              <a:t>837 students responded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  <a:latin typeface="Georgia"/>
                <a:cs typeface="Arial"/>
              </a:rPr>
              <a:t>12% stated they had been stalked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  <a:latin typeface="Georgia"/>
                <a:cs typeface="Arial"/>
              </a:rPr>
              <a:t>16% stated they had been subjected to non-consensual sexual contact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  <a:latin typeface="Georgia"/>
                <a:cs typeface="Arial"/>
              </a:rPr>
              <a:t>6% stated they had been subjected to non-consensual sexual intercourse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  <a:latin typeface="Georgia"/>
                <a:cs typeface="Arial"/>
              </a:rPr>
              <a:t>8% stated they had been subjected to interpersonal violence</a:t>
            </a:r>
          </a:p>
          <a:p>
            <a:pPr marL="457200" lvl="1" indent="0">
              <a:buNone/>
            </a:pPr>
            <a:endParaRPr lang="en-US" sz="2000" b="1" dirty="0">
              <a:solidFill>
                <a:srgbClr val="595959"/>
              </a:solidFill>
              <a:latin typeface="Georgia"/>
              <a:cs typeface="Arial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595959"/>
                </a:solidFill>
                <a:latin typeface="Georgia"/>
                <a:cs typeface="Arial"/>
              </a:rPr>
              <a:t>*Knowing that our students, faculty and/or staff have experienced such behaviors requires steps to provide help and support.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2183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3D8B-14EF-4A40-A426-9964E298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7675A-7795-4810-9B40-FEBB1F7A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07" y="1579355"/>
            <a:ext cx="8197385" cy="3128966"/>
          </a:xfrm>
        </p:spPr>
        <p:txBody>
          <a:bodyPr/>
          <a:lstStyle/>
          <a:p>
            <a:r>
              <a:rPr lang="en-US" sz="2400" dirty="0"/>
              <a:t>Validate how that person is feeling</a:t>
            </a:r>
          </a:p>
          <a:p>
            <a:r>
              <a:rPr lang="en-US" sz="2400" dirty="0"/>
              <a:t>Let them control the process as much as possible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 support and listen without judgment</a:t>
            </a:r>
          </a:p>
          <a:p>
            <a:pPr marL="800100" lvl="1" indent="-342900"/>
            <a:r>
              <a:rPr lang="en-US" dirty="0"/>
              <a:t>“I’m sorry this happened”</a:t>
            </a:r>
          </a:p>
          <a:p>
            <a:pPr marL="800100" lvl="1" indent="-342900"/>
            <a:r>
              <a:rPr lang="en-US" dirty="0"/>
              <a:t>“Is there anything I can do that would be most helpful?”</a:t>
            </a:r>
          </a:p>
          <a:p>
            <a:pPr marL="342900" indent="-342900"/>
            <a:r>
              <a:rPr lang="en-US" sz="2400" dirty="0"/>
              <a:t>Do NOT promise confidentiality  </a:t>
            </a:r>
          </a:p>
          <a:p>
            <a:pPr marL="857250" lvl="1" indent="-3429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state that it will be reported but that they will be able to determine how to move forward</a:t>
            </a:r>
          </a:p>
          <a:p>
            <a:pPr marL="342900" indent="-34290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5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6B06-CACE-450D-B402-FD1CBB6A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4C76-CCAE-4940-AA07-C925772E5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reporting obligations known as early as possible </a:t>
            </a:r>
          </a:p>
          <a:p>
            <a:r>
              <a:rPr lang="en-US" dirty="0"/>
              <a:t>Educate yourself</a:t>
            </a:r>
          </a:p>
          <a:p>
            <a:pPr lvl="1"/>
            <a:r>
              <a:rPr lang="en-US" dirty="0"/>
              <a:t>Warning signs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Reporting process</a:t>
            </a:r>
          </a:p>
          <a:p>
            <a:r>
              <a:rPr lang="en-US" dirty="0"/>
              <a:t>Establish a culture of respect</a:t>
            </a:r>
          </a:p>
        </p:txBody>
      </p:sp>
    </p:spTree>
    <p:extLst>
      <p:ext uri="{BB962C8B-B14F-4D97-AF65-F5344CB8AC3E}">
        <p14:creationId xmlns:p14="http://schemas.microsoft.com/office/powerpoint/2010/main" val="310424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1729-3213-4C25-8102-2D4D8996C9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745" y="1736045"/>
            <a:ext cx="3343818" cy="230126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500" dirty="0">
                <a:latin typeface="+mj-lt"/>
              </a:rPr>
              <a:t>Submitting a Report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0398E2-E839-4B2D-B2D1-2C6B7269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420" y="3514758"/>
            <a:ext cx="5083192" cy="2643261"/>
          </a:xfrm>
          <a:prstGeom prst="rect">
            <a:avLst/>
          </a:prstGeom>
        </p:spPr>
      </p:pic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9F2F242E-16CE-4C99-8CFB-45AF7C2E8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563" y="865847"/>
            <a:ext cx="5056049" cy="2477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2C28E1-961F-4512-98EA-8977829AF046}"/>
              </a:ext>
            </a:extLst>
          </p:cNvPr>
          <p:cNvSpPr txBox="1"/>
          <p:nvPr/>
        </p:nvSpPr>
        <p:spPr>
          <a:xfrm>
            <a:off x="330216" y="4617120"/>
            <a:ext cx="31789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41E4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https://cm.maxient.com/reportingform.php?UnivofAkron&amp;layout_id=11</a:t>
            </a:r>
            <a:endParaRPr lang="en-US" sz="1350" dirty="0">
              <a:solidFill>
                <a:srgbClr val="041E42"/>
              </a:solidFill>
            </a:endParaRPr>
          </a:p>
          <a:p>
            <a:endParaRPr lang="en-US" sz="1350" dirty="0">
              <a:solidFill>
                <a:srgbClr val="04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1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Reporting Part Two.JPG">
            <a:extLst>
              <a:ext uri="{FF2B5EF4-FFF2-40B4-BE49-F238E27FC236}">
                <a16:creationId xmlns:a16="http://schemas.microsoft.com/office/drawing/2014/main" id="{A762DD6D-1286-4F6D-A00E-49CB1E954E4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85238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7" name="AutoShape 2" descr="Summit prosecutor urges community to 'Start By Believing' rape ...">
            <a:extLst>
              <a:ext uri="{FF2B5EF4-FFF2-40B4-BE49-F238E27FC236}">
                <a16:creationId xmlns:a16="http://schemas.microsoft.com/office/drawing/2014/main" id="{41F2C133-CA56-4B76-A96F-C09DD245E3FF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Impact" panose="020B0806030902050204" pitchFamily="34" charset="0"/>
            </a:endParaRPr>
          </a:p>
        </p:txBody>
      </p:sp>
      <p:sp>
        <p:nvSpPr>
          <p:cNvPr id="36868" name="AutoShape 4" descr="Summit prosecutor urges community to 'Start By Believing' rape ...">
            <a:extLst>
              <a:ext uri="{FF2B5EF4-FFF2-40B4-BE49-F238E27FC236}">
                <a16:creationId xmlns:a16="http://schemas.microsoft.com/office/drawing/2014/main" id="{BF5704DE-F254-4861-8C07-65E35D862AB6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 advTm="14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Reporting Three.JPG">
            <a:extLst>
              <a:ext uri="{FF2B5EF4-FFF2-40B4-BE49-F238E27FC236}">
                <a16:creationId xmlns:a16="http://schemas.microsoft.com/office/drawing/2014/main" id="{377E4D99-4728-488B-867A-3DD216021EE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85238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AutoShape 2" descr="Summit prosecutor urges community to 'Start By Believing' rape ...">
            <a:extLst>
              <a:ext uri="{FF2B5EF4-FFF2-40B4-BE49-F238E27FC236}">
                <a16:creationId xmlns:a16="http://schemas.microsoft.com/office/drawing/2014/main" id="{5C7CB48E-4819-465B-8229-38AED73E9C82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Impact" panose="020B0806030902050204" pitchFamily="34" charset="0"/>
            </a:endParaRPr>
          </a:p>
        </p:txBody>
      </p:sp>
      <p:sp>
        <p:nvSpPr>
          <p:cNvPr id="37892" name="AutoShape 4" descr="Summit prosecutor urges community to 'Start By Believing' rape ...">
            <a:extLst>
              <a:ext uri="{FF2B5EF4-FFF2-40B4-BE49-F238E27FC236}">
                <a16:creationId xmlns:a16="http://schemas.microsoft.com/office/drawing/2014/main" id="{ABEFE404-6185-405F-B6A4-53D67D788743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Tm="69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heme/theme1.xml><?xml version="1.0" encoding="utf-8"?>
<a:theme xmlns:a="http://schemas.openxmlformats.org/drawingml/2006/main" name="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o 15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13268</TotalTime>
  <Words>640</Words>
  <Application>Microsoft Office PowerPoint</Application>
  <PresentationFormat>On-screen Show (4:3)</PresentationFormat>
  <Paragraphs>93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Impact</vt:lpstr>
      <vt:lpstr>Roo</vt:lpstr>
      <vt:lpstr>Roo 150</vt:lpstr>
      <vt:lpstr>PowerPoint Presentation</vt:lpstr>
      <vt:lpstr>Why is this important?</vt:lpstr>
      <vt:lpstr>What is title ix?</vt:lpstr>
      <vt:lpstr>Why Should I report?</vt:lpstr>
      <vt:lpstr>How can you help?</vt:lpstr>
      <vt:lpstr>Responding to students</vt:lpstr>
      <vt:lpstr>Submitting a Report</vt:lpstr>
      <vt:lpstr>PowerPoint Presentation</vt:lpstr>
      <vt:lpstr>PowerPoint Presentation</vt:lpstr>
      <vt:lpstr>follow up</vt:lpstr>
      <vt:lpstr>What happens next?</vt:lpstr>
      <vt:lpstr>Path of reporting</vt:lpstr>
      <vt:lpstr>You should know…</vt:lpstr>
      <vt:lpstr>Title IX contacts</vt:lpstr>
      <vt:lpstr>Confidential Resources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Blair</dc:creator>
  <cp:lastModifiedBy>Heather Blake</cp:lastModifiedBy>
  <cp:revision>59</cp:revision>
  <dcterms:created xsi:type="dcterms:W3CDTF">2020-01-21T19:42:16Z</dcterms:created>
  <dcterms:modified xsi:type="dcterms:W3CDTF">2023-08-24T14:51:14Z</dcterms:modified>
</cp:coreProperties>
</file>